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0" r:id="rId3"/>
    <p:sldId id="297" r:id="rId4"/>
    <p:sldId id="317" r:id="rId5"/>
    <p:sldId id="302" r:id="rId6"/>
    <p:sldId id="324" r:id="rId7"/>
    <p:sldId id="309" r:id="rId8"/>
    <p:sldId id="310" r:id="rId9"/>
    <p:sldId id="325" r:id="rId10"/>
    <p:sldId id="320" r:id="rId11"/>
    <p:sldId id="323" r:id="rId12"/>
    <p:sldId id="311" r:id="rId13"/>
    <p:sldId id="321" r:id="rId14"/>
    <p:sldId id="322" r:id="rId15"/>
    <p:sldId id="295" r:id="rId16"/>
    <p:sldId id="313" r:id="rId17"/>
    <p:sldId id="316" r:id="rId18"/>
    <p:sldId id="315" r:id="rId19"/>
    <p:sldId id="314" r:id="rId20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9" autoAdjust="0"/>
    <p:restoredTop sz="94825" autoAdjust="0"/>
  </p:normalViewPr>
  <p:slideViewPr>
    <p:cSldViewPr>
      <p:cViewPr varScale="1">
        <p:scale>
          <a:sx n="79" d="100"/>
          <a:sy n="79" d="100"/>
        </p:scale>
        <p:origin x="369" y="2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14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0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23675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520929"/>
            <a:ext cx="12192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06090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215386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262650" y="6520598"/>
            <a:ext cx="19544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用户和权限管理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320469" y="654907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541294"/>
            <a:ext cx="299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信创数据库系统实训</a:t>
            </a:r>
            <a:endParaRPr lang="zh-CN" altLang="en-US" sz="1400" b="1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710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8</a:t>
            </a:r>
            <a:endParaRPr lang="zh-CN" altLang="en-US" sz="960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1224136"/>
          </a:xfrm>
        </p:spPr>
        <p:txBody>
          <a:bodyPr/>
          <a:lstStyle/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用户和权限管理</a:t>
            </a:r>
          </a:p>
        </p:txBody>
      </p:sp>
    </p:spTree>
    <p:extLst>
      <p:ext uri="{BB962C8B-B14F-4D97-AF65-F5344CB8AC3E}">
        <p14:creationId xmlns:p14="http://schemas.microsoft.com/office/powerpoint/2010/main" val="995862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EC136A-A690-5CA9-7621-E7B2CAD6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创建</a:t>
            </a:r>
            <a:r>
              <a:rPr lang="en-US" altLang="zh-CN"/>
              <a:t>schema</a:t>
            </a:r>
            <a:r>
              <a:rPr lang="zh-CN" altLang="en-US"/>
              <a:t>，设置</a:t>
            </a:r>
            <a:r>
              <a:rPr lang="en-US" altLang="zh-CN"/>
              <a:t>search_path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B9701F-6AA8-55BB-6DEC-ADBEF5EB4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/>
              <a:t>db=# create schema sch1;</a:t>
            </a:r>
          </a:p>
          <a:p>
            <a:pPr marL="0" indent="0">
              <a:buNone/>
            </a:pPr>
            <a:r>
              <a:rPr lang="en-US" altLang="zh-CN" sz="2000"/>
              <a:t>CREATE SCHEMA</a:t>
            </a:r>
          </a:p>
          <a:p>
            <a:pPr marL="0" indent="0">
              <a:buNone/>
            </a:pPr>
            <a:r>
              <a:rPr lang="en-US" altLang="zh-CN" sz="2000"/>
              <a:t>db=# create table sch1.t(a int, b int);</a:t>
            </a:r>
          </a:p>
          <a:p>
            <a:pPr marL="0" indent="0">
              <a:buNone/>
            </a:pPr>
            <a:r>
              <a:rPr lang="en-US" altLang="zh-CN" sz="2000"/>
              <a:t>CREATE TABLE</a:t>
            </a:r>
          </a:p>
          <a:p>
            <a:pPr marL="0" indent="0">
              <a:buNone/>
            </a:pPr>
            <a:r>
              <a:rPr lang="en-US" altLang="zh-CN" sz="2000"/>
              <a:t>db=# show search_path;</a:t>
            </a:r>
          </a:p>
          <a:p>
            <a:pPr marL="0" indent="0">
              <a:buNone/>
            </a:pPr>
            <a:r>
              <a:rPr lang="en-US" altLang="zh-CN" sz="2000"/>
              <a:t>   search_path</a:t>
            </a:r>
          </a:p>
          <a:p>
            <a:pPr marL="0" indent="0">
              <a:buNone/>
            </a:pPr>
            <a:r>
              <a:rPr lang="en-US" altLang="zh-CN" sz="2000"/>
              <a:t>-----------------</a:t>
            </a:r>
          </a:p>
          <a:p>
            <a:pPr marL="0" indent="0">
              <a:buNone/>
            </a:pPr>
            <a:r>
              <a:rPr lang="en-US" altLang="zh-CN" sz="2000"/>
              <a:t> "$user", public</a:t>
            </a:r>
          </a:p>
          <a:p>
            <a:pPr marL="0" indent="0">
              <a:buNone/>
            </a:pPr>
            <a:r>
              <a:rPr lang="en-US" altLang="zh-CN" sz="2000"/>
              <a:t>(1 row)</a:t>
            </a:r>
          </a:p>
          <a:p>
            <a:pPr marL="0" indent="0">
              <a:buNone/>
            </a:pPr>
            <a:r>
              <a:rPr lang="en-US" altLang="zh-CN" sz="2000"/>
              <a:t>db=# select * from t;</a:t>
            </a:r>
          </a:p>
          <a:p>
            <a:pPr marL="0" indent="0">
              <a:buNone/>
            </a:pPr>
            <a:r>
              <a:rPr lang="en-US" altLang="zh-CN" sz="2000"/>
              <a:t>ERROR:  relation "t" does not exist</a:t>
            </a:r>
          </a:p>
          <a:p>
            <a:pPr marL="0" indent="0">
              <a:buNone/>
            </a:pPr>
            <a:r>
              <a:rPr lang="en-US" altLang="zh-CN" sz="2000"/>
              <a:t>set search_path = sch1, public, “$user”;    --</a:t>
            </a:r>
            <a:r>
              <a:rPr lang="zh-CN" altLang="en-US" sz="2000"/>
              <a:t>只对当前连接生效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alter system set search_path = sch, “$user”, public; --</a:t>
            </a:r>
            <a:r>
              <a:rPr lang="zh-CN" altLang="en-US" sz="2000"/>
              <a:t>写入配置文件，服务器范围生效</a:t>
            </a:r>
            <a:endParaRPr lang="en-US" altLang="zh-CN" sz="2000"/>
          </a:p>
          <a:p>
            <a:pPr marL="0" indent="0">
              <a:buNone/>
            </a:pPr>
            <a:r>
              <a:rPr lang="zh-CN" altLang="en-US" sz="1400"/>
              <a:t>说明：执行</a:t>
            </a:r>
            <a:r>
              <a:rPr lang="en-US" altLang="zh-CN" sz="1400"/>
              <a:t>\d</a:t>
            </a:r>
            <a:r>
              <a:rPr lang="zh-CN" altLang="en-US" sz="1400"/>
              <a:t>命令只会显示</a:t>
            </a:r>
            <a:r>
              <a:rPr lang="en-US" altLang="zh-CN" sz="1400"/>
              <a:t>search_path</a:t>
            </a:r>
            <a:r>
              <a:rPr lang="zh-CN" altLang="en-US" sz="1400"/>
              <a:t>中列出的各个</a:t>
            </a:r>
            <a:r>
              <a:rPr lang="en-US" altLang="zh-CN" sz="1400"/>
              <a:t>schema</a:t>
            </a:r>
            <a:r>
              <a:rPr lang="zh-CN" altLang="en-US" sz="1400"/>
              <a:t>中的表，新建</a:t>
            </a:r>
            <a:r>
              <a:rPr lang="en-US" altLang="zh-CN" sz="1400"/>
              <a:t>schema</a:t>
            </a:r>
            <a:r>
              <a:rPr lang="zh-CN" altLang="en-US" sz="1400"/>
              <a:t>并不会自动加入</a:t>
            </a:r>
            <a:r>
              <a:rPr lang="en-US" altLang="zh-CN" sz="1400"/>
              <a:t>search_path</a:t>
            </a:r>
            <a:r>
              <a:rPr lang="zh-CN" altLang="en-US" sz="140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2024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3446A0-2B37-9D8C-981B-BE65AC8E5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设置和修改</a:t>
            </a:r>
            <a:r>
              <a:rPr lang="en-US" altLang="zh-CN"/>
              <a:t>schema</a:t>
            </a:r>
            <a:r>
              <a:rPr lang="zh-CN" altLang="en-US"/>
              <a:t>属主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2D9F62-80DA-39A6-C79E-71EF6EAD2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db=# create schema sch authorization user1;</a:t>
            </a:r>
          </a:p>
          <a:p>
            <a:pPr marL="0" indent="0">
              <a:buNone/>
            </a:pPr>
            <a:r>
              <a:rPr lang="de-DE" altLang="zh-CN"/>
              <a:t>db=# alter schema sch owner to user1;</a:t>
            </a:r>
          </a:p>
        </p:txBody>
      </p:sp>
    </p:spTree>
    <p:extLst>
      <p:ext uri="{BB962C8B-B14F-4D97-AF65-F5344CB8AC3E}">
        <p14:creationId xmlns:p14="http://schemas.microsoft.com/office/powerpoint/2010/main" val="3371365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3D8330-170F-4A57-B604-89C9E94BF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</a:t>
            </a:r>
            <a:r>
              <a:rPr lang="en-US" altLang="zh-CN"/>
              <a:t>schema</a:t>
            </a:r>
            <a:r>
              <a:rPr lang="zh-CN" altLang="en-US"/>
              <a:t>权限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6D3031-BDD9-4A1A-B298-B755E8C1F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public</a:t>
            </a:r>
            <a:r>
              <a:rPr lang="zh-CN" altLang="en-US"/>
              <a:t>用户组</a:t>
            </a:r>
            <a:r>
              <a:rPr lang="en-US" altLang="zh-CN"/>
              <a:t>(</a:t>
            </a:r>
            <a:r>
              <a:rPr lang="zh-CN" altLang="en-US"/>
              <a:t>即</a:t>
            </a:r>
            <a:r>
              <a:rPr lang="en-US" altLang="zh-CN"/>
              <a:t>every user)</a:t>
            </a:r>
            <a:r>
              <a:rPr lang="zh-CN" altLang="en-US"/>
              <a:t>默认具备在</a:t>
            </a:r>
            <a:r>
              <a:rPr lang="en-US" altLang="zh-CN"/>
              <a:t>public schema</a:t>
            </a:r>
            <a:r>
              <a:rPr lang="zh-CN" altLang="en-US"/>
              <a:t>的</a:t>
            </a:r>
            <a:r>
              <a:rPr lang="en-US" altLang="zh-CN"/>
              <a:t>usage</a:t>
            </a:r>
            <a:r>
              <a:rPr lang="zh-CN" altLang="en-US"/>
              <a:t>和</a:t>
            </a:r>
            <a:r>
              <a:rPr lang="en-US" altLang="zh-CN"/>
              <a:t>create</a:t>
            </a:r>
            <a:r>
              <a:rPr lang="zh-CN" altLang="en-US"/>
              <a:t>权限，所以新用户也默认具备在</a:t>
            </a:r>
            <a:r>
              <a:rPr lang="en-US" altLang="zh-CN"/>
              <a:t>public schema</a:t>
            </a:r>
            <a:r>
              <a:rPr lang="zh-CN" altLang="en-US"/>
              <a:t>建表的权限，也可以任意访问自己在</a:t>
            </a:r>
            <a:r>
              <a:rPr lang="en-US" altLang="zh-CN"/>
              <a:t>public schema</a:t>
            </a:r>
            <a:r>
              <a:rPr lang="zh-CN" altLang="en-US"/>
              <a:t>创建的表。</a:t>
            </a:r>
            <a:endParaRPr lang="en-US" altLang="zh-CN"/>
          </a:p>
          <a:p>
            <a:r>
              <a:rPr lang="en-US" altLang="zh-CN"/>
              <a:t>create</a:t>
            </a:r>
            <a:r>
              <a:rPr lang="zh-CN" altLang="en-US"/>
              <a:t>权限使用户可以在</a:t>
            </a:r>
            <a:r>
              <a:rPr lang="en-US" altLang="zh-CN"/>
              <a:t>schema</a:t>
            </a:r>
            <a:r>
              <a:rPr lang="zh-CN" altLang="en-US"/>
              <a:t>内建表，以及对自己的表执行</a:t>
            </a:r>
            <a:r>
              <a:rPr lang="en-US" altLang="zh-CN"/>
              <a:t>alter table</a:t>
            </a:r>
            <a:r>
              <a:rPr lang="zh-CN" altLang="en-US"/>
              <a:t>操作</a:t>
            </a:r>
            <a:endParaRPr lang="en-US" altLang="zh-CN"/>
          </a:p>
          <a:p>
            <a:r>
              <a:rPr lang="zh-CN" altLang="en-US"/>
              <a:t>用户要访问自己在</a:t>
            </a:r>
            <a:r>
              <a:rPr lang="en-US" altLang="zh-CN"/>
              <a:t>schema</a:t>
            </a:r>
            <a:r>
              <a:rPr lang="zh-CN" altLang="en-US"/>
              <a:t>内创建的表，需要具备在此</a:t>
            </a:r>
            <a:r>
              <a:rPr lang="en-US" altLang="zh-CN"/>
              <a:t>schema</a:t>
            </a:r>
            <a:r>
              <a:rPr lang="zh-CN" altLang="en-US"/>
              <a:t>的</a:t>
            </a:r>
            <a:r>
              <a:rPr lang="en-US" altLang="zh-CN"/>
              <a:t>usage</a:t>
            </a:r>
            <a:r>
              <a:rPr lang="zh-CN" altLang="en-US"/>
              <a:t>权限。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5403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F23565-195B-A79B-2CDF-A8BE20745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普通用户在</a:t>
            </a:r>
            <a:r>
              <a:rPr lang="en-US" altLang="zh-CN"/>
              <a:t>schema</a:t>
            </a:r>
            <a:r>
              <a:rPr lang="zh-CN" altLang="en-US"/>
              <a:t>内建表及操作表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C15265-DBDF-B39F-5700-795101FF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400"/>
              <a:t>db=# \c db user1</a:t>
            </a:r>
          </a:p>
          <a:p>
            <a:pPr marL="0" indent="0">
              <a:buNone/>
            </a:pPr>
            <a:r>
              <a:rPr lang="en-US" altLang="zh-CN" sz="1400"/>
              <a:t>Password for user user1:</a:t>
            </a:r>
          </a:p>
          <a:p>
            <a:pPr marL="0" indent="0">
              <a:buNone/>
            </a:pPr>
            <a:r>
              <a:rPr lang="en-US" altLang="zh-CN" sz="1400"/>
              <a:t>You are now connected to database "db" as userName "user1".</a:t>
            </a:r>
          </a:p>
          <a:p>
            <a:pPr marL="0" indent="0">
              <a:buNone/>
            </a:pPr>
            <a:r>
              <a:rPr lang="en-US" altLang="zh-CN" sz="1400"/>
              <a:t>db=&gt; create table sch1.t1(a int, b int);</a:t>
            </a:r>
          </a:p>
          <a:p>
            <a:pPr marL="0" indent="0">
              <a:buNone/>
            </a:pPr>
            <a:r>
              <a:rPr lang="en-US" altLang="zh-CN" sz="1400"/>
              <a:t>ERROR:  permission denied for schema sch1</a:t>
            </a:r>
          </a:p>
          <a:p>
            <a:pPr marL="0" indent="0">
              <a:buNone/>
            </a:pPr>
            <a:r>
              <a:rPr lang="en-US" altLang="zh-CN" sz="1400"/>
              <a:t>LINE 1: create table sch1.t1(a int, b int);</a:t>
            </a:r>
          </a:p>
          <a:p>
            <a:pPr marL="0" indent="0">
              <a:buNone/>
            </a:pPr>
            <a:r>
              <a:rPr lang="en-US" altLang="zh-CN" sz="1400"/>
              <a:t>                     ^</a:t>
            </a:r>
          </a:p>
          <a:p>
            <a:pPr marL="0" indent="0">
              <a:buNone/>
            </a:pPr>
            <a:r>
              <a:rPr lang="en-US" altLang="zh-CN" sz="1400"/>
              <a:t>db=&gt; \c db system</a:t>
            </a:r>
          </a:p>
          <a:p>
            <a:pPr marL="0" indent="0">
              <a:buNone/>
            </a:pPr>
            <a:r>
              <a:rPr lang="en-US" altLang="zh-CN" sz="1400"/>
              <a:t>Password for user system:</a:t>
            </a:r>
          </a:p>
          <a:p>
            <a:pPr marL="0" indent="0">
              <a:buNone/>
            </a:pPr>
            <a:r>
              <a:rPr lang="en-US" altLang="zh-CN" sz="1400"/>
              <a:t>You are now connected to database "db" as userName "system".</a:t>
            </a:r>
          </a:p>
          <a:p>
            <a:pPr marL="0" indent="0">
              <a:buNone/>
            </a:pPr>
            <a:r>
              <a:rPr lang="en-US" altLang="zh-CN" sz="1400"/>
              <a:t>db=# grant create on schema sch1 to user1;</a:t>
            </a:r>
          </a:p>
          <a:p>
            <a:pPr marL="0" indent="0">
              <a:buNone/>
            </a:pPr>
            <a:r>
              <a:rPr lang="en-US" altLang="zh-CN" sz="1400"/>
              <a:t>GRANT</a:t>
            </a:r>
          </a:p>
          <a:p>
            <a:pPr marL="0" indent="0">
              <a:buNone/>
            </a:pPr>
            <a:r>
              <a:rPr lang="en-US" altLang="zh-CN" sz="1400"/>
              <a:t>db=# \c db user1</a:t>
            </a:r>
          </a:p>
          <a:p>
            <a:pPr marL="0" indent="0">
              <a:buNone/>
            </a:pPr>
            <a:r>
              <a:rPr lang="en-US" altLang="zh-CN" sz="1400"/>
              <a:t>Password for user user1:</a:t>
            </a:r>
          </a:p>
          <a:p>
            <a:pPr marL="0" indent="0">
              <a:buNone/>
            </a:pPr>
            <a:r>
              <a:rPr lang="en-US" altLang="zh-CN" sz="1400"/>
              <a:t>You are now connected to database "db" as userName "user1".</a:t>
            </a:r>
          </a:p>
          <a:p>
            <a:pPr marL="0" indent="0">
              <a:buNone/>
            </a:pPr>
            <a:r>
              <a:rPr lang="en-US" altLang="zh-CN" sz="1400"/>
              <a:t>db=&gt; create table sch1.t1(a int, b int);</a:t>
            </a:r>
          </a:p>
          <a:p>
            <a:pPr marL="0" indent="0">
              <a:buNone/>
            </a:pPr>
            <a:r>
              <a:rPr lang="en-US" altLang="zh-CN" sz="1400"/>
              <a:t>CREATE TABLE</a:t>
            </a:r>
          </a:p>
          <a:p>
            <a:pPr marL="0" indent="0">
              <a:buNone/>
            </a:pPr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301436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89998D-C526-AEFD-5E21-842F5903F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普通用户在</a:t>
            </a:r>
            <a:r>
              <a:rPr lang="en-US" altLang="zh-CN"/>
              <a:t>schema</a:t>
            </a:r>
            <a:r>
              <a:rPr lang="zh-CN" altLang="en-US"/>
              <a:t>内建表及操作表</a:t>
            </a:r>
            <a:r>
              <a:rPr lang="en-US" altLang="zh-CN"/>
              <a:t>(</a:t>
            </a:r>
            <a:r>
              <a:rPr lang="zh-CN" altLang="en-US"/>
              <a:t>续上页</a:t>
            </a:r>
            <a:r>
              <a:rPr lang="en-US" altLang="zh-CN"/>
              <a:t>)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633DA7-76AA-DB4B-6988-AAB07764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/>
              <a:t>db=&gt; select * from sch1.t1;</a:t>
            </a:r>
          </a:p>
          <a:p>
            <a:pPr marL="0" indent="0">
              <a:buNone/>
            </a:pPr>
            <a:r>
              <a:rPr lang="en-US" altLang="zh-CN" sz="2000"/>
              <a:t>ERROR:  permission denied for schema sch1</a:t>
            </a:r>
          </a:p>
          <a:p>
            <a:pPr marL="0" indent="0">
              <a:buNone/>
            </a:pPr>
            <a:r>
              <a:rPr lang="en-US" altLang="zh-CN" sz="2000"/>
              <a:t>db=&gt; \c db system</a:t>
            </a:r>
          </a:p>
          <a:p>
            <a:pPr marL="0" indent="0">
              <a:buNone/>
            </a:pPr>
            <a:r>
              <a:rPr lang="en-US" altLang="zh-CN" sz="2000"/>
              <a:t>Password for user system:</a:t>
            </a:r>
          </a:p>
          <a:p>
            <a:pPr marL="0" indent="0">
              <a:buNone/>
            </a:pPr>
            <a:r>
              <a:rPr lang="en-US" altLang="zh-CN" sz="2000"/>
              <a:t>You are now connected to database "db" as userName "system".</a:t>
            </a:r>
          </a:p>
          <a:p>
            <a:pPr marL="0" indent="0">
              <a:buNone/>
            </a:pPr>
            <a:r>
              <a:rPr lang="en-US" altLang="zh-CN" sz="2000"/>
              <a:t>db=# grant usage on schema sch1 to user1;</a:t>
            </a:r>
          </a:p>
          <a:p>
            <a:pPr marL="0" indent="0">
              <a:buNone/>
            </a:pPr>
            <a:r>
              <a:rPr lang="en-US" altLang="zh-CN" sz="2000"/>
              <a:t>GRANT</a:t>
            </a:r>
          </a:p>
          <a:p>
            <a:pPr marL="0" indent="0">
              <a:buNone/>
            </a:pPr>
            <a:r>
              <a:rPr lang="en-US" altLang="zh-CN" sz="2000"/>
              <a:t>db=# \c db user1</a:t>
            </a:r>
          </a:p>
          <a:p>
            <a:pPr marL="0" indent="0">
              <a:buNone/>
            </a:pPr>
            <a:r>
              <a:rPr lang="en-US" altLang="zh-CN" sz="2000"/>
              <a:t>Password for user user1:</a:t>
            </a:r>
          </a:p>
          <a:p>
            <a:pPr marL="0" indent="0">
              <a:buNone/>
            </a:pPr>
            <a:r>
              <a:rPr lang="en-US" altLang="zh-CN" sz="2000"/>
              <a:t>You are now connected to database "db" as userName "user1".</a:t>
            </a:r>
          </a:p>
          <a:p>
            <a:pPr marL="0" indent="0">
              <a:buNone/>
            </a:pPr>
            <a:r>
              <a:rPr lang="en-US" altLang="zh-CN" sz="2000"/>
              <a:t>db=&gt; select * from sch1.t1;</a:t>
            </a:r>
          </a:p>
          <a:p>
            <a:pPr marL="0" indent="0">
              <a:buNone/>
            </a:pPr>
            <a:r>
              <a:rPr lang="en-US" altLang="zh-CN" sz="2000"/>
              <a:t> a | b</a:t>
            </a:r>
          </a:p>
          <a:p>
            <a:pPr marL="0" indent="0">
              <a:buNone/>
            </a:pPr>
            <a:r>
              <a:rPr lang="en-US" altLang="zh-CN" sz="2000"/>
              <a:t>---+---</a:t>
            </a:r>
          </a:p>
          <a:p>
            <a:pPr marL="0" indent="0">
              <a:buNone/>
            </a:pPr>
            <a:r>
              <a:rPr lang="en-US" altLang="zh-CN" sz="2000"/>
              <a:t>(0 rows)</a:t>
            </a:r>
          </a:p>
          <a:p>
            <a:pPr marL="0" indent="0">
              <a:buNone/>
            </a:pPr>
            <a:endParaRPr lang="zh-CN" altLang="en-US" sz="2000"/>
          </a:p>
        </p:txBody>
      </p:sp>
    </p:spTree>
    <p:extLst>
      <p:ext uri="{BB962C8B-B14F-4D97-AF65-F5344CB8AC3E}">
        <p14:creationId xmlns:p14="http://schemas.microsoft.com/office/powerpoint/2010/main" val="316713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设置对象权限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属主</a:t>
            </a:r>
            <a:endParaRPr lang="en-US" altLang="zh-CN"/>
          </a:p>
          <a:p>
            <a:pPr marL="0" indent="0">
              <a:buNone/>
            </a:pPr>
            <a:r>
              <a:rPr lang="zh-CN" altLang="en-US" sz="1800"/>
              <a:t>创建对象的用户，属主及超级用户可以对其执行任何操作，其他用户则要需要赋予相关权限。</a:t>
            </a:r>
            <a:endParaRPr lang="en-US" altLang="zh-CN" sz="1800"/>
          </a:p>
          <a:p>
            <a:r>
              <a:rPr lang="zh-CN" altLang="en-US"/>
              <a:t>改变属主</a:t>
            </a:r>
            <a:endParaRPr lang="en-US" altLang="zh-CN"/>
          </a:p>
          <a:p>
            <a:pPr marL="0" indent="0">
              <a:buNone/>
            </a:pPr>
            <a:r>
              <a:rPr lang="en-US" altLang="zh-CN" sz="1800"/>
              <a:t>ALTER TABLE table_name OWNER TO new_owner;</a:t>
            </a:r>
          </a:p>
          <a:p>
            <a:r>
              <a:rPr lang="zh-CN" altLang="en-US"/>
              <a:t>赋予权限</a:t>
            </a:r>
            <a:endParaRPr lang="en-US" altLang="zh-CN"/>
          </a:p>
          <a:p>
            <a:pPr marL="0" indent="0">
              <a:buNone/>
            </a:pPr>
            <a:r>
              <a:rPr lang="en-US" altLang="zh-CN" sz="1800"/>
              <a:t>GRANT UPDATE ON accounts TO joe with grant option;</a:t>
            </a:r>
          </a:p>
          <a:p>
            <a:r>
              <a:rPr lang="en-US" altLang="zh-CN" sz="1800"/>
              <a:t>ALL</a:t>
            </a:r>
            <a:r>
              <a:rPr lang="zh-CN" altLang="en-US" sz="1800"/>
              <a:t>表示相关对象的所有操作权限</a:t>
            </a:r>
            <a:endParaRPr lang="en-US" altLang="zh-CN" sz="1800"/>
          </a:p>
          <a:p>
            <a:pPr marL="0" indent="0">
              <a:buNone/>
            </a:pPr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2759680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4F42-DFB7-4A4F-928F-B3B522D39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create</a:t>
            </a:r>
            <a:r>
              <a:rPr lang="zh-CN" altLang="en-US"/>
              <a:t>权限总结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B2574-811E-43D8-8BEA-1303EC44F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如果操作对象为</a:t>
            </a:r>
            <a:r>
              <a:rPr lang="en-US" altLang="zh-CN"/>
              <a:t>database</a:t>
            </a:r>
            <a:r>
              <a:rPr lang="zh-CN" altLang="en-US"/>
              <a:t>，则指在数据库内建</a:t>
            </a:r>
            <a:r>
              <a:rPr lang="en-US" altLang="zh-CN"/>
              <a:t>schema</a:t>
            </a:r>
            <a:r>
              <a:rPr lang="zh-CN" altLang="en-US"/>
              <a:t>的权限</a:t>
            </a:r>
            <a:endParaRPr lang="en-US" altLang="zh-CN"/>
          </a:p>
          <a:p>
            <a:r>
              <a:rPr lang="zh-CN" altLang="en-US"/>
              <a:t>如果操作对象为</a:t>
            </a:r>
            <a:r>
              <a:rPr lang="en-US" altLang="zh-CN"/>
              <a:t>schema</a:t>
            </a:r>
            <a:r>
              <a:rPr lang="zh-CN" altLang="en-US"/>
              <a:t>，则指在架构内创建对象的权限</a:t>
            </a:r>
            <a:endParaRPr lang="en-US" altLang="zh-CN"/>
          </a:p>
          <a:p>
            <a:r>
              <a:rPr lang="zh-CN" altLang="en-US"/>
              <a:t>如果操作对象为</a:t>
            </a:r>
            <a:r>
              <a:rPr lang="en-US" altLang="zh-CN"/>
              <a:t>tablespace</a:t>
            </a:r>
            <a:r>
              <a:rPr lang="zh-CN" altLang="en-US"/>
              <a:t>，则指在表空间中建表的权限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5762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88F1F-6976-4914-851B-AF14C2227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查看权限 </a:t>
            </a:r>
            <a:r>
              <a:rPr lang="en-US" altLang="zh-CN"/>
              <a:t>- </a:t>
            </a:r>
            <a:r>
              <a:rPr lang="zh-CN" altLang="en-US"/>
              <a:t>权限的</a:t>
            </a:r>
            <a:r>
              <a:rPr lang="en-US" altLang="zh-CN"/>
              <a:t>acl</a:t>
            </a:r>
            <a:r>
              <a:rPr lang="zh-CN" altLang="en-US"/>
              <a:t>表示方法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8E0D-DC0D-4546-88C5-E163F29F6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/>
              <a:t>rolename=xxxx -- privileges granted to a role</a:t>
            </a:r>
          </a:p>
          <a:p>
            <a:pPr marL="0" indent="0">
              <a:buNone/>
            </a:pPr>
            <a:r>
              <a:rPr lang="en-US" altLang="zh-CN" sz="1800"/>
              <a:t>    =xxxx -- privileges granted to PUBLIC</a:t>
            </a:r>
          </a:p>
          <a:p>
            <a:pPr marL="0" indent="0">
              <a:buNone/>
            </a:pPr>
            <a:r>
              <a:rPr lang="en-US" altLang="zh-CN" sz="1800"/>
              <a:t>        r -- SELECT ("read")</a:t>
            </a:r>
          </a:p>
          <a:p>
            <a:pPr marL="0" indent="0">
              <a:buNone/>
            </a:pPr>
            <a:r>
              <a:rPr lang="en-US" altLang="zh-CN" sz="1800"/>
              <a:t>        w -- UPDATE ("write")</a:t>
            </a:r>
          </a:p>
          <a:p>
            <a:pPr marL="0" indent="0">
              <a:buNone/>
            </a:pPr>
            <a:r>
              <a:rPr lang="en-US" altLang="zh-CN" sz="1800"/>
              <a:t>        a -- INSERT ("append")</a:t>
            </a:r>
          </a:p>
          <a:p>
            <a:pPr marL="0" indent="0">
              <a:buNone/>
            </a:pPr>
            <a:r>
              <a:rPr lang="en-US" altLang="zh-CN" sz="1800"/>
              <a:t>        d -- DELETE</a:t>
            </a:r>
          </a:p>
          <a:p>
            <a:pPr marL="0" indent="0">
              <a:buNone/>
            </a:pPr>
            <a:r>
              <a:rPr lang="en-US" altLang="zh-CN" sz="1800"/>
              <a:t>        D -- TRUNCATE</a:t>
            </a:r>
          </a:p>
          <a:p>
            <a:pPr marL="0" indent="0">
              <a:buNone/>
            </a:pPr>
            <a:r>
              <a:rPr lang="en-US" altLang="zh-CN" sz="1800"/>
              <a:t>        x -- REFERENCES</a:t>
            </a:r>
          </a:p>
          <a:p>
            <a:pPr marL="0" indent="0">
              <a:buNone/>
            </a:pPr>
            <a:r>
              <a:rPr lang="en-US" altLang="zh-CN" sz="1800"/>
              <a:t>        t -- TRIGGER</a:t>
            </a:r>
          </a:p>
          <a:p>
            <a:pPr marL="0" indent="0">
              <a:buNone/>
            </a:pPr>
            <a:r>
              <a:rPr lang="en-US" altLang="zh-CN" sz="1800"/>
              <a:t>        X -- EXECUTE</a:t>
            </a:r>
          </a:p>
          <a:p>
            <a:pPr marL="0" indent="0">
              <a:buNone/>
            </a:pPr>
            <a:r>
              <a:rPr lang="en-US" altLang="zh-CN" sz="1800"/>
              <a:t>        U -- USAGE</a:t>
            </a:r>
          </a:p>
          <a:p>
            <a:pPr marL="0" indent="0">
              <a:buNone/>
            </a:pPr>
            <a:r>
              <a:rPr lang="en-US" altLang="zh-CN" sz="1800"/>
              <a:t>        C -- CREATE</a:t>
            </a:r>
          </a:p>
          <a:p>
            <a:pPr marL="0" indent="0">
              <a:buNone/>
            </a:pPr>
            <a:r>
              <a:rPr lang="en-US" altLang="zh-CN" sz="1800"/>
              <a:t>        c -- CONNECT</a:t>
            </a:r>
          </a:p>
          <a:p>
            <a:pPr marL="0" indent="0">
              <a:buNone/>
            </a:pPr>
            <a:r>
              <a:rPr lang="en-US" altLang="zh-CN" sz="1800"/>
              <a:t>        T -- TEMPORARY</a:t>
            </a:r>
          </a:p>
          <a:p>
            <a:pPr marL="0" indent="0">
              <a:buNone/>
            </a:pPr>
            <a:r>
              <a:rPr lang="en-US" altLang="zh-CN" sz="1800"/>
              <a:t>  arwdDxt -- ALL PRIVILEGES (for tables, varies for other objects)</a:t>
            </a:r>
          </a:p>
          <a:p>
            <a:pPr marL="0" indent="0">
              <a:buNone/>
            </a:pPr>
            <a:r>
              <a:rPr lang="en-US" altLang="zh-CN" sz="1800"/>
              <a:t>        * -- grant option for preceding privilege</a:t>
            </a:r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2933609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5893D-E9BC-48DC-8C8E-68A27A436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查看数据库级权限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995E8-2BC4-454B-8470-82167520D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/>
              <a:t>pgsql&gt; \l test</a:t>
            </a:r>
          </a:p>
          <a:p>
            <a:pPr marL="0" indent="0">
              <a:buNone/>
            </a:pPr>
            <a:r>
              <a:rPr lang="en-US" altLang="zh-CN" sz="2000"/>
              <a:t>                                List of databases</a:t>
            </a:r>
          </a:p>
          <a:p>
            <a:pPr marL="0" indent="0">
              <a:buNone/>
            </a:pPr>
            <a:r>
              <a:rPr lang="en-US" altLang="zh-CN" sz="2000"/>
              <a:t>+------+----------+----------+-------------+-------------+-----------------------+</a:t>
            </a:r>
          </a:p>
          <a:p>
            <a:pPr marL="0" indent="0">
              <a:buNone/>
            </a:pPr>
            <a:r>
              <a:rPr lang="en-US" altLang="zh-CN" sz="2000"/>
              <a:t>| Name |  Owner   | Encoding |   Collate   |    Ctype    |   Access privileges   |</a:t>
            </a:r>
          </a:p>
          <a:p>
            <a:pPr marL="0" indent="0">
              <a:buNone/>
            </a:pPr>
            <a:r>
              <a:rPr lang="en-US" altLang="zh-CN" sz="2000"/>
              <a:t>+------+----------+----------+-------------+-------------+-----------------------+</a:t>
            </a:r>
          </a:p>
          <a:p>
            <a:pPr marL="0" indent="0">
              <a:buNone/>
            </a:pPr>
            <a:r>
              <a:rPr lang="en-US" altLang="zh-CN" sz="2000"/>
              <a:t>| test | postgres | UTF8     | en_US.UTF-8 | en_US.UTF-8 | =Tc/postgres         +|</a:t>
            </a:r>
          </a:p>
          <a:p>
            <a:pPr marL="0" indent="0">
              <a:buNone/>
            </a:pPr>
            <a:r>
              <a:rPr lang="en-US" altLang="zh-CN" sz="2000"/>
              <a:t>|      |          |          |             |             | postgres=CTc/postgres+|</a:t>
            </a:r>
          </a:p>
          <a:p>
            <a:pPr marL="0" indent="0">
              <a:buNone/>
            </a:pPr>
            <a:r>
              <a:rPr lang="en-US" altLang="zh-CN" sz="2000"/>
              <a:t>|      |          |          |             |             | user1=CTc/postgres    |</a:t>
            </a:r>
          </a:p>
          <a:p>
            <a:pPr marL="0" indent="0">
              <a:buNone/>
            </a:pPr>
            <a:r>
              <a:rPr lang="en-US" altLang="zh-CN" sz="2000"/>
              <a:t>+------+----------+----------+-------------+-------------+-----------------------+</a:t>
            </a:r>
          </a:p>
          <a:p>
            <a:pPr marL="0" indent="0">
              <a:buNone/>
            </a:pP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C</a:t>
            </a:r>
            <a:r>
              <a:rPr lang="zh-CN" altLang="en-US" sz="2000"/>
              <a:t>：</a:t>
            </a:r>
            <a:r>
              <a:rPr lang="en-US" altLang="zh-CN" sz="2000"/>
              <a:t>create</a:t>
            </a:r>
          </a:p>
          <a:p>
            <a:pPr marL="0" indent="0">
              <a:buNone/>
            </a:pPr>
            <a:r>
              <a:rPr lang="en-US" altLang="zh-CN" sz="2000"/>
              <a:t>c</a:t>
            </a:r>
            <a:r>
              <a:rPr lang="zh-CN" altLang="en-US" sz="2000"/>
              <a:t>：</a:t>
            </a:r>
            <a:r>
              <a:rPr lang="en-US" altLang="zh-CN" sz="2000"/>
              <a:t>connect</a:t>
            </a:r>
          </a:p>
          <a:p>
            <a:pPr marL="0" indent="0">
              <a:buNone/>
            </a:pPr>
            <a:r>
              <a:rPr lang="en-US" altLang="zh-CN" sz="2000"/>
              <a:t>T</a:t>
            </a:r>
            <a:r>
              <a:rPr lang="zh-CN" altLang="en-US" sz="2000"/>
              <a:t>：</a:t>
            </a:r>
            <a:r>
              <a:rPr lang="en-US" altLang="zh-CN" sz="2000"/>
              <a:t>temporary</a:t>
            </a:r>
          </a:p>
          <a:p>
            <a:pPr marL="0" indent="0">
              <a:buNone/>
            </a:pPr>
            <a:endParaRPr lang="zh-CN" altLang="en-US" sz="2000"/>
          </a:p>
        </p:txBody>
      </p:sp>
    </p:spTree>
    <p:extLst>
      <p:ext uri="{BB962C8B-B14F-4D97-AF65-F5344CB8AC3E}">
        <p14:creationId xmlns:p14="http://schemas.microsoft.com/office/powerpoint/2010/main" val="1154168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D57D5-1169-4C34-B67F-D6923E0B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查看表级权限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54B33-DF72-4BFC-AB8C-5A5E4AA72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/>
              <a:t>pgsql&gt; \dp</a:t>
            </a:r>
          </a:p>
          <a:p>
            <a:pPr marL="0" indent="0">
              <a:buNone/>
            </a:pPr>
            <a:r>
              <a:rPr lang="en-US" altLang="zh-CN" sz="1800"/>
              <a:t>                                     Access privileges</a:t>
            </a:r>
          </a:p>
          <a:p>
            <a:pPr marL="0" indent="0">
              <a:buNone/>
            </a:pPr>
            <a:r>
              <a:rPr lang="en-US" altLang="zh-CN" sz="1800"/>
              <a:t>+--------+-------------+-------+---------------------------+</a:t>
            </a:r>
          </a:p>
          <a:p>
            <a:pPr marL="0" indent="0">
              <a:buNone/>
            </a:pPr>
            <a:r>
              <a:rPr lang="en-US" altLang="zh-CN" sz="1800"/>
              <a:t>| Schema |    Name     | Type  |     Access privileges     |</a:t>
            </a:r>
          </a:p>
          <a:p>
            <a:pPr marL="0" indent="0">
              <a:buNone/>
            </a:pPr>
            <a:r>
              <a:rPr lang="en-US" altLang="zh-CN" sz="1800"/>
              <a:t>+--------+-------------+-------+---------------------------+</a:t>
            </a:r>
          </a:p>
          <a:p>
            <a:pPr marL="0" indent="0">
              <a:buNone/>
            </a:pPr>
            <a:r>
              <a:rPr lang="en-US" altLang="zh-CN" sz="1800"/>
              <a:t>| public | dept        | table | postgres=arwdDxt/postgres+|</a:t>
            </a:r>
          </a:p>
          <a:p>
            <a:pPr marL="0" indent="0">
              <a:buNone/>
            </a:pPr>
            <a:r>
              <a:rPr lang="en-US" altLang="zh-CN" sz="1800"/>
              <a:t>|        |             |       | user1=arwdDxt/postgres    |</a:t>
            </a:r>
          </a:p>
          <a:p>
            <a:pPr marL="0" indent="0">
              <a:buNone/>
            </a:pPr>
            <a:r>
              <a:rPr lang="en-US" altLang="zh-CN" sz="1800"/>
              <a:t>| public | emp         | table |                           |</a:t>
            </a:r>
          </a:p>
          <a:p>
            <a:pPr marL="0" indent="0">
              <a:buNone/>
            </a:pPr>
            <a:r>
              <a:rPr lang="en-US" altLang="zh-CN" sz="1800"/>
              <a:t>| public | salarygrade | table |                           |</a:t>
            </a:r>
          </a:p>
          <a:p>
            <a:pPr marL="0" indent="0">
              <a:buNone/>
            </a:pPr>
            <a:r>
              <a:rPr lang="en-US" altLang="zh-CN" sz="1800"/>
              <a:t>| public | t           | table |                           |</a:t>
            </a:r>
          </a:p>
          <a:p>
            <a:pPr marL="0" indent="0">
              <a:buNone/>
            </a:pPr>
            <a:r>
              <a:rPr lang="en-US" altLang="zh-CN" sz="1800"/>
              <a:t>+--------+-------------+-------+---------------------------+</a:t>
            </a:r>
          </a:p>
          <a:p>
            <a:pPr marL="0" indent="0">
              <a:buNone/>
            </a:pPr>
            <a:r>
              <a:rPr lang="en-US" altLang="zh-CN" sz="1800"/>
              <a:t>user1=arwdDxt/postgres</a:t>
            </a:r>
            <a:r>
              <a:rPr lang="zh-CN" altLang="en-US" sz="1800"/>
              <a:t>：</a:t>
            </a:r>
            <a:r>
              <a:rPr lang="en-US" altLang="zh-CN" sz="1800"/>
              <a:t>user1</a:t>
            </a:r>
            <a:r>
              <a:rPr lang="zh-CN" altLang="en-US" sz="1800"/>
              <a:t>被</a:t>
            </a:r>
            <a:r>
              <a:rPr lang="en-US" altLang="zh-CN" sz="1800"/>
              <a:t>postgres</a:t>
            </a:r>
            <a:r>
              <a:rPr lang="zh-CN" altLang="en-US" sz="1800"/>
              <a:t>赋予了对</a:t>
            </a:r>
            <a:r>
              <a:rPr lang="en-US" altLang="zh-CN" sz="1800"/>
              <a:t>dept</a:t>
            </a:r>
            <a:r>
              <a:rPr lang="zh-CN" altLang="en-US" sz="1800"/>
              <a:t>表的如下操作权限：</a:t>
            </a:r>
            <a:r>
              <a:rPr lang="en-US" altLang="zh-CN" sz="1800"/>
              <a:t>insert(a), select(r), update(w), delete(d),</a:t>
            </a:r>
            <a:r>
              <a:rPr lang="zh-CN" altLang="en-US" sz="1800"/>
              <a:t> </a:t>
            </a:r>
            <a:r>
              <a:rPr lang="en-US" altLang="zh-CN" sz="1800"/>
              <a:t>truncate(D), references(x), trigger(t)</a:t>
            </a:r>
          </a:p>
          <a:p>
            <a:pPr marL="0" indent="0">
              <a:buNone/>
            </a:pPr>
            <a:r>
              <a:rPr lang="en-US" altLang="zh-CN" sz="1800"/>
              <a:t>r*</a:t>
            </a:r>
            <a:r>
              <a:rPr lang="zh-CN" altLang="en-US" sz="1800"/>
              <a:t>则表示赋予权限时使用了</a:t>
            </a:r>
            <a:r>
              <a:rPr lang="en-US" altLang="zh-CN" sz="1800"/>
              <a:t>with grant option</a:t>
            </a:r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272053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role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KES</a:t>
            </a:r>
            <a:r>
              <a:rPr lang="zh-CN" altLang="en-US"/>
              <a:t>把帐号称为</a:t>
            </a:r>
            <a:r>
              <a:rPr lang="en-US" altLang="zh-CN"/>
              <a:t>role</a:t>
            </a:r>
          </a:p>
          <a:p>
            <a:r>
              <a:rPr lang="en-US" altLang="zh-CN"/>
              <a:t>role</a:t>
            </a:r>
            <a:r>
              <a:rPr lang="zh-CN" altLang="en-US"/>
              <a:t>可以是用户，也可以是角色，决定于其创建方式</a:t>
            </a:r>
            <a:endParaRPr lang="en-US" altLang="zh-CN"/>
          </a:p>
          <a:p>
            <a:pPr lvl="1"/>
            <a:r>
              <a:rPr lang="zh-CN" altLang="en-US"/>
              <a:t>可以登录服务器的称为</a:t>
            </a:r>
            <a:r>
              <a:rPr lang="en-US" altLang="zh-CN"/>
              <a:t>login role</a:t>
            </a:r>
            <a:r>
              <a:rPr lang="zh-CN" altLang="en-US"/>
              <a:t>或</a:t>
            </a:r>
            <a:r>
              <a:rPr lang="en-US" altLang="zh-CN"/>
              <a:t>user</a:t>
            </a:r>
            <a:r>
              <a:rPr lang="zh-CN" altLang="en-US"/>
              <a:t>，执行</a:t>
            </a:r>
            <a:r>
              <a:rPr lang="en-US" altLang="zh-CN"/>
              <a:t>create user</a:t>
            </a:r>
            <a:r>
              <a:rPr lang="zh-CN" altLang="en-US"/>
              <a:t>命令创建</a:t>
            </a:r>
            <a:endParaRPr lang="en-US" altLang="zh-CN"/>
          </a:p>
          <a:p>
            <a:pPr lvl="1"/>
            <a:r>
              <a:rPr lang="zh-CN" altLang="en-US"/>
              <a:t>不能登录服务器的成为</a:t>
            </a:r>
            <a:r>
              <a:rPr lang="en-US" altLang="zh-CN"/>
              <a:t>role</a:t>
            </a:r>
            <a:r>
              <a:rPr lang="zh-CN" altLang="en-US"/>
              <a:t>，执行</a:t>
            </a:r>
            <a:r>
              <a:rPr lang="en-US" altLang="zh-CN"/>
              <a:t>create role</a:t>
            </a:r>
            <a:r>
              <a:rPr lang="zh-CN" altLang="en-US"/>
              <a:t>命令创建</a:t>
            </a:r>
            <a:endParaRPr lang="en-US" altLang="zh-CN"/>
          </a:p>
          <a:p>
            <a:r>
              <a:rPr lang="zh-CN" altLang="en-US"/>
              <a:t>用户都是服务器级别的</a:t>
            </a:r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4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第一个预置用户 </a:t>
            </a:r>
            <a:r>
              <a:rPr lang="en-US" altLang="zh-CN"/>
              <a:t>- system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db cluster</a:t>
            </a:r>
            <a:r>
              <a:rPr lang="zh-CN" altLang="en-US"/>
              <a:t>初始化后</a:t>
            </a:r>
            <a:endParaRPr lang="en-US" altLang="zh-CN"/>
          </a:p>
          <a:p>
            <a:r>
              <a:rPr lang="zh-CN" altLang="en-US"/>
              <a:t>身份为</a:t>
            </a:r>
            <a:r>
              <a:rPr lang="en-US" altLang="zh-CN"/>
              <a:t>superuser</a:t>
            </a:r>
          </a:p>
          <a:p>
            <a:r>
              <a:rPr lang="zh-CN" altLang="en-US"/>
              <a:t>用于执行软件安装后以及运行期间的各项管理任务</a:t>
            </a:r>
            <a:endParaRPr lang="en-US" altLang="zh-CN"/>
          </a:p>
          <a:p>
            <a:r>
              <a:rPr lang="zh-CN" altLang="en-US"/>
              <a:t>只对</a:t>
            </a:r>
            <a:r>
              <a:rPr lang="en-US" altLang="zh-CN"/>
              <a:t>superuser</a:t>
            </a:r>
            <a:r>
              <a:rPr lang="zh-CN" altLang="en-US"/>
              <a:t>用户进行登录检查</a:t>
            </a:r>
          </a:p>
        </p:txBody>
      </p:sp>
    </p:spTree>
    <p:extLst>
      <p:ext uri="{BB962C8B-B14F-4D97-AF65-F5344CB8AC3E}">
        <p14:creationId xmlns:p14="http://schemas.microsoft.com/office/powerpoint/2010/main" val="282502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574E30-DF83-C3C3-6D9E-51038969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创建用户和角色</a:t>
            </a:r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FFB167-3CE6-2627-85A9-47305A425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创建用户</a:t>
            </a:r>
            <a:endParaRPr lang="en-US" altLang="zh-CN"/>
          </a:p>
          <a:p>
            <a:pPr lvl="1"/>
            <a:r>
              <a:rPr lang="en-US" altLang="zh-CN"/>
              <a:t>create user user1 with password 'user1';</a:t>
            </a:r>
          </a:p>
          <a:p>
            <a:r>
              <a:rPr lang="zh-CN" altLang="en-US"/>
              <a:t>新建用户能执行的操作</a:t>
            </a:r>
            <a:endParaRPr lang="en-US" altLang="zh-CN"/>
          </a:p>
          <a:p>
            <a:pPr lvl="1"/>
            <a:r>
              <a:rPr lang="zh-CN" altLang="en-US"/>
              <a:t>能登录服务器及连接各数据库，执行：</a:t>
            </a:r>
            <a:r>
              <a:rPr lang="en-US" altLang="zh-CN"/>
              <a:t>\c db_name user_name</a:t>
            </a:r>
          </a:p>
          <a:p>
            <a:pPr lvl="1"/>
            <a:r>
              <a:rPr lang="zh-CN" altLang="en-US"/>
              <a:t>能在数据库的</a:t>
            </a:r>
            <a:r>
              <a:rPr lang="en-US" altLang="zh-CN"/>
              <a:t>public</a:t>
            </a:r>
            <a:r>
              <a:rPr lang="zh-CN" altLang="en-US"/>
              <a:t>架构下创建表，对此表可以进行任意操作</a:t>
            </a:r>
            <a:endParaRPr lang="en-US" altLang="zh-CN"/>
          </a:p>
          <a:p>
            <a:pPr lvl="1"/>
            <a:r>
              <a:rPr lang="zh-CN" altLang="en-US"/>
              <a:t>除了自己创建的表以外，不能操作其他表</a:t>
            </a:r>
            <a:endParaRPr lang="en-US" altLang="zh-CN"/>
          </a:p>
          <a:p>
            <a:r>
              <a:rPr lang="zh-CN" altLang="en-US"/>
              <a:t>查看当前用户</a:t>
            </a:r>
            <a:endParaRPr lang="en-US" altLang="zh-CN"/>
          </a:p>
          <a:p>
            <a:pPr lvl="1"/>
            <a:r>
              <a:rPr lang="en-US" altLang="zh-CN"/>
              <a:t>select current_user;</a:t>
            </a:r>
          </a:p>
          <a:p>
            <a:r>
              <a:rPr lang="zh-CN" altLang="en-US"/>
              <a:t>创建角色</a:t>
            </a:r>
            <a:endParaRPr lang="en-US" altLang="zh-CN"/>
          </a:p>
          <a:p>
            <a:pPr lvl="1"/>
            <a:r>
              <a:rPr lang="en-US" altLang="zh-CN"/>
              <a:t>create role my_role;</a:t>
            </a:r>
          </a:p>
          <a:p>
            <a:r>
              <a:rPr lang="zh-CN" altLang="en-US"/>
              <a:t>把用户加入角色</a:t>
            </a:r>
            <a:endParaRPr lang="en-US" altLang="zh-CN"/>
          </a:p>
          <a:p>
            <a:pPr lvl="1"/>
            <a:r>
              <a:rPr lang="en-US" altLang="zh-CN"/>
              <a:t>grant my_role to my_user;</a:t>
            </a:r>
          </a:p>
        </p:txBody>
      </p:sp>
    </p:spTree>
    <p:extLst>
      <p:ext uri="{BB962C8B-B14F-4D97-AF65-F5344CB8AC3E}">
        <p14:creationId xmlns:p14="http://schemas.microsoft.com/office/powerpoint/2010/main" val="243155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528CF-3F20-46BC-AF40-ACEB1264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查看所有用户和角色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26E24-8F12-4674-8EDA-0F22EFFBA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/>
              <a:t>db=# \du</a:t>
            </a:r>
          </a:p>
          <a:p>
            <a:pPr marL="0" indent="0">
              <a:buNone/>
            </a:pPr>
            <a:r>
              <a:rPr lang="en-US" altLang="zh-CN" sz="1600"/>
              <a:t>                                    List of roles</a:t>
            </a:r>
          </a:p>
          <a:p>
            <a:pPr marL="0" indent="0">
              <a:buNone/>
            </a:pPr>
            <a:r>
              <a:rPr lang="en-US" altLang="zh-CN" sz="1600"/>
              <a:t> Role name  |                         Attributes                         | Member of</a:t>
            </a:r>
          </a:p>
          <a:p>
            <a:pPr marL="0" indent="0">
              <a:buNone/>
            </a:pPr>
            <a:r>
              <a:rPr lang="en-US" altLang="zh-CN" sz="1600"/>
              <a:t>------------+------------------------------------------------------------+-----------</a:t>
            </a:r>
          </a:p>
          <a:p>
            <a:pPr marL="0" indent="0">
              <a:buNone/>
            </a:pPr>
            <a:r>
              <a:rPr lang="en-US" altLang="zh-CN" sz="1600"/>
              <a:t> kcluster   | Cannot login                                               | {}</a:t>
            </a:r>
          </a:p>
          <a:p>
            <a:pPr marL="0" indent="0">
              <a:buNone/>
            </a:pPr>
            <a:r>
              <a:rPr lang="en-US" altLang="zh-CN" sz="1600"/>
              <a:t> r1         | Cannot login                                               | {}</a:t>
            </a:r>
          </a:p>
          <a:p>
            <a:pPr marL="0" indent="0">
              <a:buNone/>
            </a:pPr>
            <a:r>
              <a:rPr lang="en-US" altLang="zh-CN" sz="1600"/>
              <a:t> sao        | No inheritance, Create role                                | {}</a:t>
            </a:r>
          </a:p>
          <a:p>
            <a:pPr marL="0" indent="0">
              <a:buNone/>
            </a:pPr>
            <a:r>
              <a:rPr lang="en-US" altLang="zh-CN" sz="1600"/>
              <a:t> sao_oper   | No inheritance, Cannot login                               | {}</a:t>
            </a:r>
          </a:p>
          <a:p>
            <a:pPr marL="0" indent="0">
              <a:buNone/>
            </a:pPr>
            <a:r>
              <a:rPr lang="en-US" altLang="zh-CN" sz="1600"/>
              <a:t> sao_public | No inheritance, Cannot login                               | {}</a:t>
            </a:r>
          </a:p>
          <a:p>
            <a:pPr marL="0" indent="0">
              <a:buNone/>
            </a:pPr>
            <a:r>
              <a:rPr lang="en-US" altLang="zh-CN" sz="1600"/>
              <a:t> sso        | No inheritance, Create role                                | {}</a:t>
            </a:r>
          </a:p>
          <a:p>
            <a:pPr marL="0" indent="0">
              <a:buNone/>
            </a:pPr>
            <a:r>
              <a:rPr lang="en-US" altLang="zh-CN" sz="1600"/>
              <a:t> sso_oper   | No inheritance, Cannot login                               | {}</a:t>
            </a:r>
          </a:p>
          <a:p>
            <a:pPr marL="0" indent="0">
              <a:buNone/>
            </a:pPr>
            <a:r>
              <a:rPr lang="en-US" altLang="zh-CN" sz="1600"/>
              <a:t> sso_public | No inheritance, Cannot login                               | {}</a:t>
            </a:r>
          </a:p>
          <a:p>
            <a:pPr marL="0" indent="0">
              <a:buNone/>
            </a:pPr>
            <a:r>
              <a:rPr lang="en-US" altLang="zh-CN" sz="1600"/>
              <a:t> system     | Superuser, Create role, Create DB, Replication, Bypass RLS | {}</a:t>
            </a:r>
          </a:p>
          <a:p>
            <a:pPr marL="0" indent="0">
              <a:buNone/>
            </a:pPr>
            <a:r>
              <a:rPr lang="en-US" altLang="zh-CN" sz="1600"/>
              <a:t> user1      |                                                            | {}</a:t>
            </a:r>
          </a:p>
          <a:p>
            <a:pPr marL="0" indent="0">
              <a:buNone/>
            </a:pP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357183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FAA8CB-A5EF-CE93-34C1-C6B274B38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权限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640D59-93B0-1AD9-FEF0-E9868FADE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权限层次</a:t>
            </a:r>
            <a:endParaRPr lang="en-US" altLang="zh-CN"/>
          </a:p>
          <a:p>
            <a:pPr lvl="1"/>
            <a:r>
              <a:rPr lang="zh-CN" altLang="en-US"/>
              <a:t>实例</a:t>
            </a:r>
            <a:endParaRPr lang="en-US" altLang="zh-CN"/>
          </a:p>
          <a:p>
            <a:pPr lvl="1"/>
            <a:r>
              <a:rPr lang="en-US" altLang="zh-CN"/>
              <a:t>database</a:t>
            </a:r>
          </a:p>
          <a:p>
            <a:pPr lvl="1"/>
            <a:r>
              <a:rPr lang="en-US" altLang="zh-CN"/>
              <a:t>schema</a:t>
            </a:r>
          </a:p>
          <a:p>
            <a:pPr lvl="1"/>
            <a:r>
              <a:rPr lang="en-US" altLang="zh-CN"/>
              <a:t>table</a:t>
            </a:r>
          </a:p>
          <a:p>
            <a:r>
              <a:rPr lang="zh-CN" altLang="en-US"/>
              <a:t>几点说明</a:t>
            </a:r>
            <a:endParaRPr lang="en-US" altLang="zh-CN"/>
          </a:p>
          <a:p>
            <a:pPr lvl="1"/>
            <a:r>
              <a:rPr lang="zh-CN" altLang="en-US"/>
              <a:t>用户默认具备实例的</a:t>
            </a:r>
            <a:r>
              <a:rPr lang="en-US" altLang="zh-CN"/>
              <a:t>login</a:t>
            </a:r>
            <a:r>
              <a:rPr lang="zh-CN" altLang="en-US"/>
              <a:t>权限</a:t>
            </a:r>
            <a:endParaRPr lang="en-US" altLang="zh-CN"/>
          </a:p>
          <a:p>
            <a:pPr lvl="1"/>
            <a:r>
              <a:rPr lang="en-US" altLang="zh-CN"/>
              <a:t>public</a:t>
            </a:r>
            <a:r>
              <a:rPr lang="zh-CN" altLang="en-US"/>
              <a:t>用户组对</a:t>
            </a:r>
            <a:r>
              <a:rPr lang="en-US" altLang="zh-CN"/>
              <a:t>database</a:t>
            </a:r>
            <a:r>
              <a:rPr lang="zh-CN" altLang="en-US"/>
              <a:t>的默认权限是</a:t>
            </a:r>
            <a:r>
              <a:rPr lang="en-US" altLang="zh-CN"/>
              <a:t>TEMPORARY(</a:t>
            </a:r>
            <a:r>
              <a:rPr lang="zh-CN" altLang="en-US"/>
              <a:t>创建临时表</a:t>
            </a:r>
            <a:r>
              <a:rPr lang="en-US" altLang="zh-CN"/>
              <a:t>)</a:t>
            </a:r>
            <a:r>
              <a:rPr lang="zh-CN" altLang="en-US"/>
              <a:t>和</a:t>
            </a:r>
            <a:r>
              <a:rPr lang="en-US" altLang="zh-CN"/>
              <a:t>CONNECT</a:t>
            </a:r>
          </a:p>
          <a:p>
            <a:pPr lvl="1"/>
            <a:r>
              <a:rPr lang="zh-CN" altLang="en-US"/>
              <a:t>所有用户默认拥有</a:t>
            </a:r>
            <a:r>
              <a:rPr lang="en-US" altLang="zh-CN"/>
              <a:t>public schema</a:t>
            </a:r>
            <a:r>
              <a:rPr lang="zh-CN" altLang="en-US"/>
              <a:t>的</a:t>
            </a:r>
            <a:r>
              <a:rPr lang="en-US" altLang="zh-CN"/>
              <a:t>USAGE</a:t>
            </a:r>
            <a:r>
              <a:rPr lang="zh-CN" altLang="en-US"/>
              <a:t>和</a:t>
            </a:r>
            <a:r>
              <a:rPr lang="en-US" altLang="zh-CN"/>
              <a:t>CREATE</a:t>
            </a:r>
            <a:r>
              <a:rPr lang="zh-CN" altLang="en-US"/>
              <a:t>权限</a:t>
            </a:r>
          </a:p>
          <a:p>
            <a:pPr lvl="1"/>
            <a:r>
              <a:rPr lang="zh-CN" altLang="en-US"/>
              <a:t>访问表时，必须拥有表的操作权限</a:t>
            </a:r>
            <a:r>
              <a:rPr lang="en-US" altLang="zh-CN"/>
              <a:t>(</a:t>
            </a:r>
            <a:r>
              <a:rPr lang="zh-CN" altLang="en-US"/>
              <a:t>如</a:t>
            </a:r>
            <a:r>
              <a:rPr lang="en-US" altLang="zh-CN"/>
              <a:t>select</a:t>
            </a:r>
            <a:r>
              <a:rPr lang="zh-CN" altLang="en-US"/>
              <a:t>等</a:t>
            </a:r>
            <a:r>
              <a:rPr lang="en-US" altLang="zh-CN"/>
              <a:t>)</a:t>
            </a:r>
            <a:r>
              <a:rPr lang="zh-CN" altLang="en-US"/>
              <a:t>和表所属</a:t>
            </a:r>
            <a:r>
              <a:rPr lang="en-US" altLang="zh-CN"/>
              <a:t>schema</a:t>
            </a:r>
            <a:r>
              <a:rPr lang="zh-CN" altLang="en-US"/>
              <a:t>的</a:t>
            </a:r>
            <a:r>
              <a:rPr lang="en-US" altLang="zh-CN"/>
              <a:t>USAGE</a:t>
            </a:r>
            <a:r>
              <a:rPr lang="zh-CN" altLang="en-US"/>
              <a:t>权限</a:t>
            </a:r>
            <a:endParaRPr lang="en-US" altLang="zh-CN"/>
          </a:p>
          <a:p>
            <a:pPr lvl="1"/>
            <a:r>
              <a:rPr lang="en-US" altLang="zh-CN"/>
              <a:t>database</a:t>
            </a:r>
            <a:r>
              <a:rPr lang="zh-CN" altLang="en-US"/>
              <a:t>、</a:t>
            </a:r>
            <a:r>
              <a:rPr lang="en-US" altLang="zh-CN"/>
              <a:t>schema</a:t>
            </a:r>
            <a:r>
              <a:rPr lang="zh-CN" altLang="en-US"/>
              <a:t>、</a:t>
            </a:r>
            <a:r>
              <a:rPr lang="en-US" altLang="zh-CN"/>
              <a:t>table</a:t>
            </a:r>
            <a:r>
              <a:rPr lang="zh-CN" altLang="en-US"/>
              <a:t>的</a:t>
            </a:r>
            <a:r>
              <a:rPr lang="en-US" altLang="zh-CN"/>
              <a:t>owner</a:t>
            </a:r>
            <a:r>
              <a:rPr lang="zh-CN" altLang="en-US"/>
              <a:t>默认拥有其所有权限</a:t>
            </a:r>
          </a:p>
        </p:txBody>
      </p:sp>
    </p:spTree>
    <p:extLst>
      <p:ext uri="{BB962C8B-B14F-4D97-AF65-F5344CB8AC3E}">
        <p14:creationId xmlns:p14="http://schemas.microsoft.com/office/powerpoint/2010/main" val="190680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2F722F-15B5-4E4F-89B3-672568E4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</a:t>
            </a:r>
            <a:r>
              <a:rPr lang="en-US" altLang="zh-CN"/>
              <a:t>instance</a:t>
            </a:r>
            <a:r>
              <a:rPr lang="zh-CN" altLang="en-US"/>
              <a:t>权限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5A5525-34FC-48CA-9FE2-FF648CE16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instance</a:t>
            </a:r>
            <a:r>
              <a:rPr lang="zh-CN" altLang="en-US"/>
              <a:t>权限</a:t>
            </a:r>
            <a:endParaRPr lang="en-US" altLang="zh-CN"/>
          </a:p>
          <a:p>
            <a:pPr lvl="1"/>
            <a:r>
              <a:rPr lang="en-US" altLang="zh-CN"/>
              <a:t>LOGIN, SUPERUSER, CREATEDB, and CREATEROLE</a:t>
            </a:r>
          </a:p>
          <a:p>
            <a:pPr lvl="1"/>
            <a:r>
              <a:rPr lang="zh-CN" altLang="en-US"/>
              <a:t>最高权限为</a:t>
            </a:r>
            <a:r>
              <a:rPr lang="en-US" altLang="zh-CN"/>
              <a:t>superuser</a:t>
            </a:r>
            <a:r>
              <a:rPr lang="zh-CN" altLang="en-US"/>
              <a:t>，即管理员</a:t>
            </a:r>
            <a:endParaRPr lang="en-US" altLang="zh-CN"/>
          </a:p>
          <a:p>
            <a:r>
              <a:rPr lang="zh-CN" altLang="en-US"/>
              <a:t>示例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create user user1 password 'user1' superuser;</a:t>
            </a:r>
          </a:p>
          <a:p>
            <a:pPr marL="0" indent="0">
              <a:buNone/>
            </a:pPr>
            <a:r>
              <a:rPr lang="en-US" altLang="zh-CN"/>
              <a:t>create user user1 password 'user1' createdb;</a:t>
            </a:r>
          </a:p>
          <a:p>
            <a:pPr marL="0" indent="0">
              <a:buNone/>
            </a:pPr>
            <a:r>
              <a:rPr lang="en-US" altLang="zh-CN"/>
              <a:t>create user user1 password 'user1' createrole;</a:t>
            </a:r>
          </a:p>
          <a:p>
            <a:pPr marL="0" indent="0">
              <a:buNone/>
            </a:pPr>
            <a:r>
              <a:rPr lang="en-US" altLang="zh-CN"/>
              <a:t>alter user user1 login/nologin; </a:t>
            </a:r>
          </a:p>
          <a:p>
            <a:pPr marL="0" indent="0">
              <a:buNone/>
            </a:pPr>
            <a:r>
              <a:rPr lang="en-US" altLang="zh-CN"/>
              <a:t>alter user user1 superuser/nosuperuser;</a:t>
            </a:r>
          </a:p>
          <a:p>
            <a:pPr marL="0" indent="0">
              <a:buNone/>
            </a:pPr>
            <a:r>
              <a:rPr lang="en-US" altLang="zh-CN"/>
              <a:t>alter user user1 created/nocreatedb;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555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91905-466C-465E-AAEA-9ECBEEFC7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</a:t>
            </a:r>
            <a:r>
              <a:rPr lang="en-US" altLang="zh-CN"/>
              <a:t>database</a:t>
            </a:r>
            <a:r>
              <a:rPr lang="zh-CN" altLang="en-US"/>
              <a:t>权限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9AB2FE-28DA-4CE4-9D4C-F7B9EBA71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create</a:t>
            </a:r>
            <a:r>
              <a:rPr lang="zh-CN" altLang="en-US"/>
              <a:t>：在数据库中创建</a:t>
            </a:r>
            <a:r>
              <a:rPr lang="en-US" altLang="zh-CN"/>
              <a:t>schema</a:t>
            </a:r>
            <a:r>
              <a:rPr lang="zh-CN" altLang="en-US"/>
              <a:t>的权限，此权限并不能在数据库内创建表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grant create on database db to law;</a:t>
            </a:r>
          </a:p>
          <a:p>
            <a:r>
              <a:rPr lang="en-US" altLang="zh-CN"/>
              <a:t>temporary</a:t>
            </a:r>
            <a:r>
              <a:rPr lang="zh-CN" altLang="en-US"/>
              <a:t>：创建临时表</a:t>
            </a:r>
            <a:endParaRPr lang="en-US" altLang="zh-CN"/>
          </a:p>
          <a:p>
            <a:r>
              <a:rPr lang="en-US" altLang="zh-CN"/>
              <a:t>connect</a:t>
            </a:r>
            <a:r>
              <a:rPr lang="zh-CN" altLang="en-US"/>
              <a:t>：连接至数据库的权限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grant connect on database db to law;</a:t>
            </a:r>
          </a:p>
          <a:p>
            <a:pPr marL="457200" lvl="1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说明：要撤销用户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user1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连接数据库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db1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的权限，要通过撤销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public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用户组的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connect on database db1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实现，这时，所有普通用户都默认不能连接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db1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，可以通过单独赋予其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connect on database db1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使指定用户能连接数据库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db1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/>
              <a:t>建库时设置属主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create database db2 [with] owner [=] user1;</a:t>
            </a:r>
          </a:p>
          <a:p>
            <a:r>
              <a:rPr lang="zh-CN" altLang="en-US"/>
              <a:t>修改数据库属主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alter database db1 [with] owner [=] user1;    </a:t>
            </a:r>
            <a:r>
              <a:rPr lang="zh-CN" altLang="en-US"/>
              <a:t>此命令实践中未生效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alter database db1 owner to user1;       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488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80DE8F-8431-7731-1BF5-1C197AA2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schema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93779C-A6D9-669F-18A7-9975D95FD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schema</a:t>
            </a:r>
            <a:r>
              <a:rPr lang="zh-CN" altLang="en-US"/>
              <a:t>属于数据库</a:t>
            </a:r>
            <a:endParaRPr lang="en-US" altLang="zh-CN"/>
          </a:p>
          <a:p>
            <a:r>
              <a:rPr lang="zh-CN" altLang="en-US"/>
              <a:t>用作数据库对象的分类</a:t>
            </a:r>
            <a:endParaRPr lang="en-US" altLang="zh-CN"/>
          </a:p>
          <a:p>
            <a:r>
              <a:rPr lang="zh-CN" altLang="en-US"/>
              <a:t>查看所有</a:t>
            </a:r>
            <a:r>
              <a:rPr lang="en-US" altLang="zh-CN"/>
              <a:t>schema</a:t>
            </a:r>
          </a:p>
          <a:p>
            <a:pPr marL="0" indent="0">
              <a:buNone/>
            </a:pPr>
            <a:r>
              <a:rPr lang="en-US" altLang="zh-CN" sz="1600"/>
              <a:t>[system@db2]&gt; \dn</a:t>
            </a:r>
          </a:p>
          <a:p>
            <a:pPr marL="0" indent="0">
              <a:buNone/>
            </a:pPr>
            <a:r>
              <a:rPr lang="en-US" altLang="zh-CN" sz="1600"/>
              <a:t>      List of schemas</a:t>
            </a:r>
          </a:p>
          <a:p>
            <a:pPr marL="0" indent="0">
              <a:buNone/>
            </a:pPr>
            <a:r>
              <a:rPr lang="en-US" altLang="zh-CN" sz="1600"/>
              <a:t>       Name       | Owner</a:t>
            </a:r>
          </a:p>
          <a:p>
            <a:pPr marL="0" indent="0">
              <a:buNone/>
            </a:pPr>
            <a:r>
              <a:rPr lang="en-US" altLang="zh-CN" sz="1600"/>
              <a:t>------------------+--------</a:t>
            </a:r>
          </a:p>
          <a:p>
            <a:pPr marL="0" indent="0">
              <a:buNone/>
            </a:pPr>
            <a:r>
              <a:rPr lang="en-US" altLang="zh-CN" sz="1600"/>
              <a:t> anon             | system</a:t>
            </a:r>
          </a:p>
          <a:p>
            <a:pPr marL="0" indent="0">
              <a:buNone/>
            </a:pPr>
            <a:r>
              <a:rPr lang="en-US" altLang="zh-CN" sz="1600"/>
              <a:t> perf             | system</a:t>
            </a:r>
          </a:p>
          <a:p>
            <a:pPr marL="0" indent="0">
              <a:buNone/>
            </a:pPr>
            <a:r>
              <a:rPr lang="en-US" altLang="zh-CN" sz="1600"/>
              <a:t> public           | system</a:t>
            </a:r>
          </a:p>
          <a:p>
            <a:pPr marL="0" indent="0">
              <a:buNone/>
            </a:pPr>
            <a:r>
              <a:rPr lang="en-US" altLang="zh-CN" sz="1600"/>
              <a:t> src_restrict     | system</a:t>
            </a:r>
          </a:p>
          <a:p>
            <a:pPr marL="0" indent="0">
              <a:buNone/>
            </a:pPr>
            <a:r>
              <a:rPr lang="en-US" altLang="zh-CN" sz="1600"/>
              <a:t> sys_catalog      | system</a:t>
            </a:r>
          </a:p>
          <a:p>
            <a:pPr marL="0" indent="0">
              <a:buNone/>
            </a:pPr>
            <a:r>
              <a:rPr lang="en-US" altLang="zh-CN" sz="1600"/>
              <a:t> sys_hm           | system</a:t>
            </a:r>
          </a:p>
          <a:p>
            <a:pPr marL="0" indent="0">
              <a:buNone/>
            </a:pPr>
            <a:r>
              <a:rPr lang="en-US" altLang="zh-CN" sz="1600"/>
              <a:t> sysaudit         | system</a:t>
            </a:r>
          </a:p>
          <a:p>
            <a:pPr marL="0" indent="0">
              <a:buNone/>
            </a:pPr>
            <a:r>
              <a:rPr lang="en-US" altLang="zh-CN" sz="1600"/>
              <a:t> sysmac           | system</a:t>
            </a:r>
          </a:p>
          <a:p>
            <a:pPr marL="0" indent="0">
              <a:buNone/>
            </a:pPr>
            <a:r>
              <a:rPr lang="en-US" altLang="zh-CN" sz="1600"/>
              <a:t> xlog_record_read | system</a:t>
            </a:r>
          </a:p>
          <a:p>
            <a:pPr marL="0" indent="0">
              <a:buNone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90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章 数据库技术基础3.0.potx" id="{0C4891AA-DFDA-423A-9AB5-40E3C2A9E7D8}" vid="{C2401741-280E-4530-B20C-76B9544EF2E8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3867</TotalTime>
  <Words>1614</Words>
  <Application>Microsoft Office PowerPoint</Application>
  <PresentationFormat>宽屏</PresentationFormat>
  <Paragraphs>205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华文琥珀</vt:lpstr>
      <vt:lpstr>楷体</vt:lpstr>
      <vt:lpstr>Arial</vt:lpstr>
      <vt:lpstr>Century Gothic</vt:lpstr>
      <vt:lpstr>Consolas</vt:lpstr>
      <vt:lpstr>Times New Roman</vt:lpstr>
      <vt:lpstr>Office 主题​​</vt:lpstr>
      <vt:lpstr>8</vt:lpstr>
      <vt:lpstr>role</vt:lpstr>
      <vt:lpstr>第一个预置用户 - system</vt:lpstr>
      <vt:lpstr>创建用户和角色 </vt:lpstr>
      <vt:lpstr>查看所有用户和角色</vt:lpstr>
      <vt:lpstr>权限</vt:lpstr>
      <vt:lpstr>设置instance权限</vt:lpstr>
      <vt:lpstr>设置database权限</vt:lpstr>
      <vt:lpstr>schema</vt:lpstr>
      <vt:lpstr>创建schema，设置search_path</vt:lpstr>
      <vt:lpstr>设置和修改schema属主</vt:lpstr>
      <vt:lpstr>设置schema权限</vt:lpstr>
      <vt:lpstr>普通用户在schema内建表及操作表</vt:lpstr>
      <vt:lpstr>普通用户在schema内建表及操作表(续上页)</vt:lpstr>
      <vt:lpstr>设置对象权限</vt:lpstr>
      <vt:lpstr>create权限总结</vt:lpstr>
      <vt:lpstr>查看权限 - 权限的acl表示方法</vt:lpstr>
      <vt:lpstr>查看数据库级权限</vt:lpstr>
      <vt:lpstr>查看表级权限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aiwu li</cp:lastModifiedBy>
  <cp:revision>817</cp:revision>
  <dcterms:created xsi:type="dcterms:W3CDTF">2015-08-21T10:03:15Z</dcterms:created>
  <dcterms:modified xsi:type="dcterms:W3CDTF">2025-06-05T11:34:56Z</dcterms:modified>
</cp:coreProperties>
</file>